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3"/>
  </p:notesMasterIdLst>
  <p:sldIdLst>
    <p:sldId id="256" r:id="rId2"/>
    <p:sldId id="274" r:id="rId3"/>
    <p:sldId id="276" r:id="rId4"/>
    <p:sldId id="302" r:id="rId5"/>
    <p:sldId id="283" r:id="rId6"/>
    <p:sldId id="284" r:id="rId7"/>
    <p:sldId id="285" r:id="rId8"/>
    <p:sldId id="286" r:id="rId9"/>
    <p:sldId id="287" r:id="rId10"/>
    <p:sldId id="301" r:id="rId11"/>
    <p:sldId id="277" r:id="rId12"/>
    <p:sldId id="278" r:id="rId13"/>
    <p:sldId id="279" r:id="rId14"/>
    <p:sldId id="280" r:id="rId15"/>
    <p:sldId id="281" r:id="rId16"/>
    <p:sldId id="297" r:id="rId17"/>
    <p:sldId id="298" r:id="rId18"/>
    <p:sldId id="282" r:id="rId19"/>
    <p:sldId id="288" r:id="rId20"/>
    <p:sldId id="290" r:id="rId21"/>
    <p:sldId id="289" r:id="rId22"/>
    <p:sldId id="275" r:id="rId23"/>
    <p:sldId id="262" r:id="rId24"/>
    <p:sldId id="271" r:id="rId25"/>
    <p:sldId id="257" r:id="rId26"/>
    <p:sldId id="263" r:id="rId27"/>
    <p:sldId id="269" r:id="rId28"/>
    <p:sldId id="264" r:id="rId29"/>
    <p:sldId id="265" r:id="rId30"/>
    <p:sldId id="258" r:id="rId31"/>
    <p:sldId id="267" r:id="rId32"/>
    <p:sldId id="272" r:id="rId33"/>
    <p:sldId id="268" r:id="rId34"/>
    <p:sldId id="270" r:id="rId35"/>
    <p:sldId id="299" r:id="rId36"/>
    <p:sldId id="261" r:id="rId37"/>
    <p:sldId id="260" r:id="rId38"/>
    <p:sldId id="292" r:id="rId39"/>
    <p:sldId id="293" r:id="rId40"/>
    <p:sldId id="294" r:id="rId41"/>
    <p:sldId id="296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ookies:Desktop:PCC:pcc%20tab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189632545931764E-2"/>
          <c:y val="5.2531404829949807E-2"/>
          <c:w val="0.89147703412073487"/>
          <c:h val="0.84589428875695616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5.1244914698162732E-2"/>
                  <c:y val="-4.062500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9161581364829399E-2"/>
                  <c:y val="-5.625000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5479166666666746E-2"/>
                  <c:y val="-5.93749999999999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547916666666667E-2"/>
                  <c:y val="-5.31250000000000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1312499999999997E-2"/>
                  <c:y val="-4.68750000000000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7562500000000003E-2"/>
                  <c:y val="-4.68750000000000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FY 2011</c:v>
                </c:pt>
                <c:pt idx="1">
                  <c:v>FY 2012</c:v>
                </c:pt>
                <c:pt idx="2">
                  <c:v>FY 2013</c:v>
                </c:pt>
                <c:pt idx="3">
                  <c:v>FY 2014</c:v>
                </c:pt>
                <c:pt idx="4">
                  <c:v>FY 2015</c:v>
                </c:pt>
                <c:pt idx="5">
                  <c:v>FY 2016 (est)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320</c:v>
                </c:pt>
                <c:pt idx="1">
                  <c:v>772</c:v>
                </c:pt>
                <c:pt idx="2">
                  <c:v>1342</c:v>
                </c:pt>
                <c:pt idx="3">
                  <c:v>1882</c:v>
                </c:pt>
                <c:pt idx="4">
                  <c:v>2038</c:v>
                </c:pt>
                <c:pt idx="5">
                  <c:v>2426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delete val="1"/>
          </c:dLbls>
          <c:cat>
            <c:strRef>
              <c:f>Sheet1!$A$2:$A$7</c:f>
              <c:strCache>
                <c:ptCount val="6"/>
                <c:pt idx="0">
                  <c:v>FY 2011</c:v>
                </c:pt>
                <c:pt idx="1">
                  <c:v>FY 2012</c:v>
                </c:pt>
                <c:pt idx="2">
                  <c:v>FY 2013</c:v>
                </c:pt>
                <c:pt idx="3">
                  <c:v>FY 2014</c:v>
                </c:pt>
                <c:pt idx="4">
                  <c:v>FY 2015</c:v>
                </c:pt>
                <c:pt idx="5">
                  <c:v>FY 2016 (est)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</c:numCache>
            </c:numRef>
          </c:val>
          <c:smooth val="0"/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7694872"/>
        <c:axId val="115965736"/>
      </c:lineChart>
      <c:catAx>
        <c:axId val="13769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965736"/>
        <c:crosses val="autoZero"/>
        <c:auto val="1"/>
        <c:lblAlgn val="ctr"/>
        <c:lblOffset val="100"/>
        <c:noMultiLvlLbl val="0"/>
      </c:catAx>
      <c:valAx>
        <c:axId val="115965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94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"I feel that I will be more successful in my classes as a result of this library workshop."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lumMod val="110000"/>
                    </a:schemeClr>
                  </a:gs>
                  <a:gs pos="84000">
                    <a:schemeClr val="accent1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88900" dist="38100" dir="504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1200000"/>
                </a:lightRig>
              </a:scene3d>
              <a:sp3d>
                <a:bevelT w="38100" h="508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lumMod val="110000"/>
                    </a:schemeClr>
                  </a:gs>
                  <a:gs pos="84000">
                    <a:schemeClr val="accent2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88900" dist="38100" dir="504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1200000"/>
                </a:lightRig>
              </a:scene3d>
              <a:sp3d>
                <a:bevelT w="38100" h="508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lumMod val="110000"/>
                    </a:schemeClr>
                  </a:gs>
                  <a:gs pos="84000">
                    <a:schemeClr val="accent3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88900" dist="38100" dir="504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1200000"/>
                </a:lightRig>
              </a:scene3d>
              <a:sp3d>
                <a:bevelT w="38100" h="508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lumMod val="110000"/>
                    </a:schemeClr>
                  </a:gs>
                  <a:gs pos="84000">
                    <a:schemeClr val="accent4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88900" dist="38100" dir="504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1200000"/>
                </a:lightRig>
              </a:scene3d>
              <a:sp3d>
                <a:bevelT w="38100" h="508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8000"/>
                      <a:lumMod val="110000"/>
                    </a:schemeClr>
                  </a:gs>
                  <a:gs pos="84000">
                    <a:schemeClr val="accent5">
                      <a:shade val="90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88900" dist="38100" dir="5040000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l">
                  <a:rot lat="0" lon="0" rev="1200000"/>
                </a:lightRig>
              </a:scene3d>
              <a:sp3d>
                <a:bevelT w="38100" h="50800"/>
              </a:sp3d>
            </c:spPr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Neutral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0.44</c:v>
                </c:pt>
                <c:pt idx="1">
                  <c:v>0.39</c:v>
                </c:pt>
                <c:pt idx="2">
                  <c:v>0.14000000000000001</c:v>
                </c:pt>
                <c:pt idx="3">
                  <c:v>0.01</c:v>
                </c:pt>
                <c:pt idx="4">
                  <c:v>0.02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Did the group use credible sources, including library databases?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Somewhat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0.79</c:v>
                </c:pt>
                <c:pt idx="1">
                  <c:v>0.21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Did the group cite their sources?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Yes</c:v>
                </c:pt>
                <c:pt idx="1">
                  <c:v>No</c:v>
                </c:pt>
                <c:pt idx="2">
                  <c:v>Somewhat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0.69</c:v>
                </c:pt>
                <c:pt idx="1">
                  <c:v>7.0000000000000007E-2</c:v>
                </c:pt>
                <c:pt idx="2">
                  <c:v>0.24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639984338705115E-2"/>
          <c:y val="0.12554119837584404"/>
          <c:w val="0.79350792262078296"/>
          <c:h val="0.756075263319358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Pathways</c:v>
                </c:pt>
              </c:strCache>
            </c:strRef>
          </c:tx>
          <c:spPr>
            <a:solidFill>
              <a:srgbClr val="85000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1st to 2nd year</c:v>
                </c:pt>
                <c:pt idx="1">
                  <c:v>2nd to 3rd year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0.84</c:v>
                </c:pt>
                <c:pt idx="1">
                  <c:v>0.61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Comparison</c:v>
                </c:pt>
              </c:strCache>
            </c:strRef>
          </c:tx>
          <c:spPr>
            <a:solidFill>
              <a:srgbClr val="262626"/>
            </a:solidFill>
          </c:spPr>
          <c:invertIfNegative val="0"/>
          <c:dLbls>
            <c:dLbl>
              <c:idx val="0"/>
              <c:spPr/>
              <c:txPr>
                <a:bodyPr/>
                <a:lstStyle/>
                <a:p>
                  <a:pPr>
                    <a:defRPr sz="1300" b="1" i="0">
                      <a:solidFill>
                        <a:schemeClr val="bg1"/>
                      </a:solidFill>
                      <a:latin typeface="+mj-lt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300" b="1" i="0">
                      <a:solidFill>
                        <a:schemeClr val="bg1"/>
                      </a:solidFill>
                      <a:latin typeface="+mj-lt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>
                    <a:solidFill>
                      <a:schemeClr val="bg1"/>
                    </a:solidFill>
                    <a:latin typeface="+mj-l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1st to 2nd year</c:v>
                </c:pt>
                <c:pt idx="1">
                  <c:v>2nd to 3rd year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0.4</c:v>
                </c:pt>
                <c:pt idx="1">
                  <c:v>0.28000000000000003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5967304"/>
        <c:axId val="115967696"/>
      </c:barChart>
      <c:catAx>
        <c:axId val="115967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+mj-lt"/>
              </a:defRPr>
            </a:pPr>
            <a:endParaRPr lang="en-US"/>
          </a:p>
        </c:txPr>
        <c:crossAx val="115967696"/>
        <c:crosses val="autoZero"/>
        <c:auto val="1"/>
        <c:lblAlgn val="ctr"/>
        <c:lblOffset val="100"/>
        <c:noMultiLvlLbl val="0"/>
      </c:catAx>
      <c:valAx>
        <c:axId val="115967696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+mj-lt"/>
              </a:defRPr>
            </a:pPr>
            <a:endParaRPr lang="en-US"/>
          </a:p>
        </c:txPr>
        <c:crossAx val="115967304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'Cum Credits'!$B$56</c:f>
              <c:strCache>
                <c:ptCount val="1"/>
                <c:pt idx="0">
                  <c:v>Pathways Latino</c:v>
                </c:pt>
              </c:strCache>
            </c:strRef>
          </c:tx>
          <c:spPr>
            <a:ln w="63500">
              <a:solidFill>
                <a:srgbClr val="850002"/>
              </a:solidFill>
            </a:ln>
          </c:spPr>
          <c:marker>
            <c:symbol val="circle"/>
            <c:size val="9"/>
            <c:spPr>
              <a:solidFill>
                <a:schemeClr val="bg1"/>
              </a:solidFill>
              <a:ln w="38100">
                <a:solidFill>
                  <a:srgbClr val="850002"/>
                </a:solidFill>
              </a:ln>
            </c:spPr>
          </c:marker>
          <c:dLbls>
            <c:dLbl>
              <c:idx val="0"/>
              <c:layout>
                <c:manualLayout>
                  <c:x val="-9.9537037037036993E-2"/>
                  <c:y val="-3.37154416722859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'Cum Credits'!$A$57:$A$58</c:f>
              <c:strCache>
                <c:ptCount val="2"/>
                <c:pt idx="0">
                  <c:v>1st Year to 2nd Year</c:v>
                </c:pt>
                <c:pt idx="1">
                  <c:v>2nd Year to 3rd Year</c:v>
                </c:pt>
              </c:strCache>
            </c:strRef>
          </c:cat>
          <c:val>
            <c:numRef>
              <c:f>'Cum Credits'!$B$57:$B$58</c:f>
              <c:numCache>
                <c:formatCode>0%</c:formatCode>
                <c:ptCount val="2"/>
                <c:pt idx="0">
                  <c:v>0.81</c:v>
                </c:pt>
                <c:pt idx="1">
                  <c:v>0.6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'Cum Credits'!$C$56</c:f>
              <c:strCache>
                <c:ptCount val="1"/>
                <c:pt idx="0">
                  <c:v>Non-Pathways Latino</c:v>
                </c:pt>
              </c:strCache>
            </c:strRef>
          </c:tx>
          <c:spPr>
            <a:ln w="63500">
              <a:solidFill>
                <a:srgbClr val="262526"/>
              </a:solidFill>
            </a:ln>
          </c:spPr>
          <c:marker>
            <c:symbol val="circle"/>
            <c:size val="9"/>
            <c:spPr>
              <a:solidFill>
                <a:schemeClr val="bg1"/>
              </a:solidFill>
              <a:ln w="38100">
                <a:solidFill>
                  <a:srgbClr val="262526"/>
                </a:solidFill>
              </a:ln>
            </c:spPr>
          </c:marker>
          <c:dLbls>
            <c:dLbl>
              <c:idx val="0"/>
              <c:layout>
                <c:manualLayout>
                  <c:x val="-9.9537037037036993E-2"/>
                  <c:y val="-1.3486442144832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'Cum Credits'!$A$57:$A$58</c:f>
              <c:strCache>
                <c:ptCount val="2"/>
                <c:pt idx="0">
                  <c:v>1st Year to 2nd Year</c:v>
                </c:pt>
                <c:pt idx="1">
                  <c:v>2nd Year to 3rd Year</c:v>
                </c:pt>
              </c:strCache>
            </c:strRef>
          </c:cat>
          <c:val>
            <c:numRef>
              <c:f>'Cum Credits'!$C$57:$C$58</c:f>
              <c:numCache>
                <c:formatCode>0%</c:formatCode>
                <c:ptCount val="2"/>
                <c:pt idx="0">
                  <c:v>0.37</c:v>
                </c:pt>
                <c:pt idx="1">
                  <c:v>0.27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'Cum Credits'!$D$56</c:f>
              <c:strCache>
                <c:ptCount val="1"/>
                <c:pt idx="0">
                  <c:v>Pathways African Am</c:v>
                </c:pt>
              </c:strCache>
            </c:strRef>
          </c:tx>
          <c:spPr>
            <a:ln w="63500">
              <a:solidFill>
                <a:srgbClr val="FBA308"/>
              </a:solidFill>
            </a:ln>
          </c:spPr>
          <c:marker>
            <c:symbol val="circle"/>
            <c:size val="9"/>
            <c:spPr>
              <a:solidFill>
                <a:schemeClr val="bg1"/>
              </a:solidFill>
              <a:ln w="38100">
                <a:solidFill>
                  <a:srgbClr val="FBA308"/>
                </a:solidFill>
              </a:ln>
            </c:spPr>
          </c:marker>
          <c:dLbls>
            <c:dLbl>
              <c:idx val="0"/>
              <c:layout>
                <c:manualLayout>
                  <c:x val="-9.953703703703699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'Cum Credits'!$A$57:$A$58</c:f>
              <c:strCache>
                <c:ptCount val="2"/>
                <c:pt idx="0">
                  <c:v>1st Year to 2nd Year</c:v>
                </c:pt>
                <c:pt idx="1">
                  <c:v>2nd Year to 3rd Year</c:v>
                </c:pt>
              </c:strCache>
            </c:strRef>
          </c:cat>
          <c:val>
            <c:numRef>
              <c:f>'Cum Credits'!$D$57:$D$58</c:f>
              <c:numCache>
                <c:formatCode>0%</c:formatCode>
                <c:ptCount val="2"/>
                <c:pt idx="0">
                  <c:v>0.69</c:v>
                </c:pt>
                <c:pt idx="1">
                  <c:v>0.5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'Cum Credits'!$E$56</c:f>
              <c:strCache>
                <c:ptCount val="1"/>
                <c:pt idx="0">
                  <c:v>Non-Pathways African Am</c:v>
                </c:pt>
              </c:strCache>
            </c:strRef>
          </c:tx>
          <c:spPr>
            <a:ln w="63500">
              <a:solidFill>
                <a:schemeClr val="bg1">
                  <a:lumMod val="65000"/>
                </a:schemeClr>
              </a:solidFill>
            </a:ln>
          </c:spPr>
          <c:marker>
            <c:symbol val="circle"/>
            <c:size val="9"/>
            <c:spPr>
              <a:solidFill>
                <a:schemeClr val="bg1"/>
              </a:solidFill>
              <a:ln w="38100">
                <a:solidFill>
                  <a:schemeClr val="bg1">
                    <a:lumMod val="6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9.9537037037036993E-2"/>
                  <c:y val="-6.181092902073120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'Cum Credits'!$A$57:$A$58</c:f>
              <c:strCache>
                <c:ptCount val="2"/>
                <c:pt idx="0">
                  <c:v>1st Year to 2nd Year</c:v>
                </c:pt>
                <c:pt idx="1">
                  <c:v>2nd Year to 3rd Year</c:v>
                </c:pt>
              </c:strCache>
            </c:strRef>
          </c:cat>
          <c:val>
            <c:numRef>
              <c:f>'Cum Credits'!$E$57:$E$58</c:f>
              <c:numCache>
                <c:formatCode>0%</c:formatCode>
                <c:ptCount val="2"/>
                <c:pt idx="0">
                  <c:v>0.26</c:v>
                </c:pt>
                <c:pt idx="1">
                  <c:v>0.12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7334064"/>
        <c:axId val="137334448"/>
      </c:lineChart>
      <c:catAx>
        <c:axId val="1373340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37334448"/>
        <c:crosses val="autoZero"/>
        <c:auto val="1"/>
        <c:lblAlgn val="ctr"/>
        <c:lblOffset val="100"/>
        <c:noMultiLvlLbl val="0"/>
      </c:catAx>
      <c:valAx>
        <c:axId val="137334448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37334064"/>
        <c:crosses val="autoZero"/>
        <c:crossBetween val="between"/>
        <c:majorUnit val="0.2"/>
      </c:valAx>
    </c:plotArea>
    <c:legend>
      <c:legendPos val="b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+mj-lt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0.16572</cdr:x>
      <cdr:y>0.17406</cdr:y>
    </cdr:from>
    <cdr:to>
      <cdr:x>0.29843</cdr:x>
      <cdr:y>0.24549</cdr:y>
    </cdr:to>
    <cdr:sp macro="" textlink="">
      <cdr:nvSpPr>
        <cdr:cNvPr id="3" name="Text Box 2"/>
        <cdr:cNvSpPr txBox="1"/>
      </cdr:nvSpPr>
      <cdr:spPr>
        <a:xfrm xmlns:a="http://schemas.openxmlformats.org/drawingml/2006/main">
          <a:off x="1208808" y="775898"/>
          <a:ext cx="968084" cy="318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latin typeface="+mj-lt"/>
            </a:rPr>
            <a:t>Pathways</a:t>
          </a:r>
        </a:p>
      </cdr:txBody>
    </cdr:sp>
  </cdr:relSizeAnchor>
  <cdr:relSizeAnchor xmlns:cdr="http://schemas.openxmlformats.org/drawingml/2006/chartDrawing">
    <cdr:from>
      <cdr:x>0.55223</cdr:x>
      <cdr:y>0.345</cdr:y>
    </cdr:from>
    <cdr:to>
      <cdr:x>0.69848</cdr:x>
      <cdr:y>0.42292</cdr:y>
    </cdr:to>
    <cdr:sp macro="" textlink="">
      <cdr:nvSpPr>
        <cdr:cNvPr id="4" name="Text Box 3"/>
        <cdr:cNvSpPr txBox="1"/>
      </cdr:nvSpPr>
      <cdr:spPr>
        <a:xfrm xmlns:a="http://schemas.openxmlformats.org/drawingml/2006/main">
          <a:off x="4028208" y="1537898"/>
          <a:ext cx="1066799" cy="3473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600" dirty="0">
              <a:latin typeface="+mj-lt"/>
            </a:rPr>
            <a:t>Pathways</a:t>
          </a:r>
        </a:p>
      </cdr:txBody>
    </cdr:sp>
  </cdr:relSizeAnchor>
  <cdr:relSizeAnchor xmlns:cdr="http://schemas.openxmlformats.org/drawingml/2006/chartDrawing">
    <cdr:from>
      <cdr:x>0.30357</cdr:x>
      <cdr:y>0.44805</cdr:y>
    </cdr:from>
    <cdr:to>
      <cdr:x>0.49008</cdr:x>
      <cdr:y>0.56494</cdr:y>
    </cdr:to>
    <cdr:sp macro="" textlink="">
      <cdr:nvSpPr>
        <cdr:cNvPr id="5" name="Text Box 4"/>
        <cdr:cNvSpPr txBox="1"/>
      </cdr:nvSpPr>
      <cdr:spPr>
        <a:xfrm xmlns:a="http://schemas.openxmlformats.org/drawingml/2006/main">
          <a:off x="1457325" y="1314451"/>
          <a:ext cx="89535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0.28063</cdr:x>
      <cdr:y>0.46466</cdr:y>
    </cdr:from>
    <cdr:to>
      <cdr:x>0.42688</cdr:x>
      <cdr:y>0.58391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2047008" y="2071298"/>
          <a:ext cx="1066800" cy="5316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dirty="0">
              <a:latin typeface="+mj-lt"/>
            </a:rPr>
            <a:t>non-</a:t>
          </a:r>
        </a:p>
        <a:p xmlns:a="http://schemas.openxmlformats.org/drawingml/2006/main">
          <a:pPr algn="ctr"/>
          <a:r>
            <a:rPr lang="en-US" sz="1400" dirty="0">
              <a:latin typeface="+mj-lt"/>
            </a:rPr>
            <a:t>Pathways</a:t>
          </a:r>
        </a:p>
      </cdr:txBody>
    </cdr:sp>
  </cdr:relSizeAnchor>
  <cdr:relSizeAnchor xmlns:cdr="http://schemas.openxmlformats.org/drawingml/2006/chartDrawing">
    <cdr:from>
      <cdr:x>0.67759</cdr:x>
      <cdr:y>0.55013</cdr:y>
    </cdr:from>
    <cdr:to>
      <cdr:x>0.81083</cdr:x>
      <cdr:y>0.70397</cdr:y>
    </cdr:to>
    <cdr:sp macro="" textlink="">
      <cdr:nvSpPr>
        <cdr:cNvPr id="7" name="Text Box 6"/>
        <cdr:cNvSpPr txBox="1"/>
      </cdr:nvSpPr>
      <cdr:spPr>
        <a:xfrm xmlns:a="http://schemas.openxmlformats.org/drawingml/2006/main">
          <a:off x="4942608" y="2452298"/>
          <a:ext cx="971957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dirty="0">
              <a:latin typeface="+mj-lt"/>
            </a:rPr>
            <a:t>non-</a:t>
          </a:r>
        </a:p>
        <a:p xmlns:a="http://schemas.openxmlformats.org/drawingml/2006/main">
          <a:pPr algn="ctr"/>
          <a:r>
            <a:rPr lang="en-US" sz="1400" dirty="0">
              <a:latin typeface="+mj-lt"/>
            </a:rPr>
            <a:t>Pathways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64A3DD-E39C-4BBA-8C35-0A9F962932C2}" type="datetimeFigureOut">
              <a:rPr lang="en-US" smtClean="0"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B08C3-2FB7-4E5B-B54C-9CBE99214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01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688B6C-850C-4B6F-B82A-414BAB14F60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6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9888" y="681038"/>
            <a:ext cx="6053137" cy="34051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133">
              <a:defRPr/>
            </a:pPr>
            <a:r>
              <a:rPr lang="en-US" i="1" dirty="0"/>
              <a:t>*</a:t>
            </a:r>
            <a:r>
              <a:rPr lang="en-US" dirty="0"/>
              <a:t>Overall percentages include all students in Pathways and non-Pathways cohorts, not only those who identified as African American or Latino.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3527" y="8767089"/>
            <a:ext cx="3009220" cy="463112"/>
          </a:xfrm>
          <a:prstGeom prst="rect">
            <a:avLst/>
          </a:prstGeom>
        </p:spPr>
        <p:txBody>
          <a:bodyPr/>
          <a:lstStyle/>
          <a:p>
            <a:fld id="{85645737-DCFD-46D0-AE47-8F6B4630E78D}" type="slidenum">
              <a:rPr lang="en-US" sz="1400" kern="0">
                <a:solidFill>
                  <a:prstClr val="black"/>
                </a:solidFill>
                <a:cs typeface="Arial"/>
                <a:sym typeface="Arial"/>
                <a:rtl val="0"/>
              </a:rPr>
              <a:pPr/>
              <a:t>40</a:t>
            </a:fld>
            <a:endParaRPr lang="en-US" sz="1400" kern="0">
              <a:solidFill>
                <a:prstClr val="black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91054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hXpRjHunfNA" TargetMode="External"/><Relationship Id="rId5" Type="http://schemas.openxmlformats.org/officeDocument/2006/relationships/image" Target="../media/image17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libguides.pasadena.edu/college1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Pasadena City College library / </a:t>
            </a:r>
            <a:br>
              <a:rPr lang="en-US" sz="4000" dirty="0" smtClean="0"/>
            </a:br>
            <a:r>
              <a:rPr lang="en-US" sz="4000" dirty="0" smtClean="0"/>
              <a:t>pathways partnership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Integrating information literacy into first year experience </a:t>
            </a:r>
            <a:endParaRPr lang="en-US" sz="2600" dirty="0"/>
          </a:p>
        </p:txBody>
      </p:sp>
      <p:sp>
        <p:nvSpPr>
          <p:cNvPr id="4" name="TextBox 3"/>
          <p:cNvSpPr txBox="1"/>
          <p:nvPr/>
        </p:nvSpPr>
        <p:spPr>
          <a:xfrm>
            <a:off x="581191" y="4246583"/>
            <a:ext cx="10897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Shelagh Rose, Pathways Faculty Lead</a:t>
            </a:r>
            <a:r>
              <a:rPr lang="en-US" sz="2400" dirty="0" smtClean="0">
                <a:solidFill>
                  <a:schemeClr val="accent2"/>
                </a:solidFill>
              </a:rPr>
              <a:t>	/ </a:t>
            </a:r>
            <a:r>
              <a:rPr lang="en-US" sz="2400" dirty="0" smtClean="0">
                <a:solidFill>
                  <a:schemeClr val="accent4"/>
                </a:solidFill>
              </a:rPr>
              <a:t>serose@pasadena.edu</a:t>
            </a:r>
            <a:r>
              <a:rPr lang="en-US" sz="2400" dirty="0" smtClean="0">
                <a:solidFill>
                  <a:schemeClr val="accent2"/>
                </a:solidFill>
              </a:rPr>
              <a:t>		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Kathryn McGuire, Librarian </a:t>
            </a:r>
            <a:r>
              <a:rPr lang="en-US" sz="2400" dirty="0" smtClean="0">
                <a:solidFill>
                  <a:schemeClr val="accent2"/>
                </a:solidFill>
              </a:rPr>
              <a:t>/ </a:t>
            </a:r>
            <a:r>
              <a:rPr lang="en-US" sz="2400" dirty="0" smtClean="0">
                <a:solidFill>
                  <a:schemeClr val="accent4"/>
                </a:solidFill>
              </a:rPr>
              <a:t>kmcguire2@pasadena.edu		</a:t>
            </a:r>
          </a:p>
          <a:p>
            <a:endParaRPr lang="en-US" sz="2400" dirty="0" smtClean="0">
              <a:solidFill>
                <a:schemeClr val="accent2"/>
              </a:solidFill>
            </a:endParaRPr>
          </a:p>
          <a:p>
            <a:r>
              <a:rPr lang="en-US" sz="2400" dirty="0" smtClean="0">
                <a:solidFill>
                  <a:schemeClr val="accent2"/>
                </a:solidFill>
              </a:rPr>
              <a:t>March 8, 2018 </a:t>
            </a:r>
          </a:p>
          <a:p>
            <a:r>
              <a:rPr lang="en-US" sz="2400" dirty="0" smtClean="0">
                <a:solidFill>
                  <a:schemeClr val="accent2"/>
                </a:solidFill>
              </a:rPr>
              <a:t>CCL Deans and Directors Meeting </a:t>
            </a:r>
            <a:endParaRPr lang="en-US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74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192" y="2352841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4D4D4D"/>
                </a:solidFill>
              </a:rPr>
              <a:t>Information Competency:</a:t>
            </a:r>
            <a:r>
              <a:rPr lang="en-US" dirty="0">
                <a:solidFill>
                  <a:srgbClr val="4D4D4D"/>
                </a:solidFill>
              </a:rPr>
              <a:t> Use research and technical skills effectively and ethically to achieve an objective. </a:t>
            </a:r>
            <a:endParaRPr lang="en-US" dirty="0" smtClean="0">
              <a:solidFill>
                <a:srgbClr val="4D4D4D"/>
              </a:solidFill>
            </a:endParaRPr>
          </a:p>
          <a:p>
            <a:endParaRPr lang="en-US" dirty="0">
              <a:solidFill>
                <a:srgbClr val="4D4D4D"/>
              </a:solidFill>
            </a:endParaRPr>
          </a:p>
          <a:p>
            <a:r>
              <a:rPr lang="en-US" dirty="0" smtClean="0">
                <a:solidFill>
                  <a:srgbClr val="4D4D4D"/>
                </a:solidFill>
              </a:rPr>
              <a:t>Competencies:</a:t>
            </a:r>
          </a:p>
          <a:p>
            <a:endParaRPr lang="en-US" dirty="0" smtClean="0">
              <a:solidFill>
                <a:srgbClr val="4D4D4D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4D4D4D"/>
                </a:solidFill>
              </a:rPr>
              <a:t>3.1</a:t>
            </a:r>
            <a:r>
              <a:rPr lang="en-US" dirty="0">
                <a:solidFill>
                  <a:srgbClr val="4D4D4D"/>
                </a:solidFill>
              </a:rPr>
              <a:t> </a:t>
            </a:r>
            <a:r>
              <a:rPr lang="en-US" b="1" dirty="0">
                <a:solidFill>
                  <a:srgbClr val="4D4D4D"/>
                </a:solidFill>
              </a:rPr>
              <a:t>Information Literacy:</a:t>
            </a:r>
            <a:r>
              <a:rPr lang="en-US" dirty="0">
                <a:solidFill>
                  <a:srgbClr val="4D4D4D"/>
                </a:solidFill>
              </a:rPr>
              <a:t> Locate, retrieve, and evaluate information using appropriate research tools.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D4D4D"/>
                </a:solidFill>
              </a:rPr>
              <a:t>3.2 </a:t>
            </a:r>
            <a:r>
              <a:rPr lang="en-US" b="1" dirty="0">
                <a:solidFill>
                  <a:srgbClr val="4D4D4D"/>
                </a:solidFill>
              </a:rPr>
              <a:t>Research Proficiency:</a:t>
            </a:r>
            <a:r>
              <a:rPr lang="en-US" dirty="0">
                <a:solidFill>
                  <a:srgbClr val="4D4D4D"/>
                </a:solidFill>
              </a:rPr>
              <a:t> Conduct research and present findings effectively and ethically including the use of correct source citations.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4D4D4D"/>
                </a:solidFill>
              </a:rPr>
              <a:t>3.3 </a:t>
            </a:r>
            <a:r>
              <a:rPr lang="en-US" b="1" dirty="0">
                <a:solidFill>
                  <a:srgbClr val="4D4D4D"/>
                </a:solidFill>
              </a:rPr>
              <a:t>Technological Literacy:</a:t>
            </a:r>
            <a:r>
              <a:rPr lang="en-US" dirty="0">
                <a:solidFill>
                  <a:srgbClr val="4D4D4D"/>
                </a:solidFill>
              </a:rPr>
              <a:t> Apply technology effectively to locate, evaluate, interpret, organize, and present information using appropriate research tools.</a:t>
            </a:r>
            <a:endParaRPr lang="en-US" b="0" i="0" dirty="0">
              <a:solidFill>
                <a:srgbClr val="4D4D4D"/>
              </a:solidFill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education outcome #3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849" y="2637472"/>
            <a:ext cx="4261959" cy="32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5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978626"/>
            <a:ext cx="6705600" cy="4470400"/>
          </a:xfrm>
          <a:prstGeom prst="rect">
            <a:avLst/>
          </a:prstGeom>
          <a:noFill/>
          <a:ln w="9525">
            <a:solidFill>
              <a:srgbClr val="10253F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096001" y="5511226"/>
            <a:ext cx="3495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2011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5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mklein\Dropbox (First Year Pathways)\Math Jam\Math Jam 2012\pictures\Everyone  I mean EVERYON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838200"/>
            <a:ext cx="5715000" cy="4572000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5587426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2012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7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993753"/>
            <a:ext cx="6434806" cy="43622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5486401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2013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3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mklein\Dropbox (First Year Pathways)\Math Jam 2014 photos\Math Jam Group2014_F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7"/>
          <a:stretch/>
        </p:blipFill>
        <p:spPr bwMode="auto">
          <a:xfrm>
            <a:off x="2512956" y="1029252"/>
            <a:ext cx="6954054" cy="4523410"/>
          </a:xfrm>
          <a:prstGeom prst="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flipH="1">
            <a:off x="8489330" y="5552662"/>
            <a:ext cx="195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anose="020F0502020204030204" pitchFamily="34" charset="0"/>
              </a:rPr>
              <a:t>2014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1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107" y="685801"/>
            <a:ext cx="6653893" cy="4716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5402484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2015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1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0" y="5402484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2016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889" y="685577"/>
            <a:ext cx="7252111" cy="481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1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110" y="693251"/>
            <a:ext cx="7728478" cy="57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val="1496741984"/>
              </p:ext>
            </p:extLst>
          </p:nvPr>
        </p:nvGraphicFramePr>
        <p:xfrm>
          <a:off x="3048000" y="2438400"/>
          <a:ext cx="6096000" cy="409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Pathways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78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66702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 smtClean="0"/>
              <a:t>Pathways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033194"/>
            <a:ext cx="11029615" cy="4496697"/>
          </a:xfrm>
        </p:spPr>
        <p:txBody>
          <a:bodyPr>
            <a:normAutofit fontScale="77500" lnSpcReduction="20000"/>
          </a:bodyPr>
          <a:lstStyle/>
          <a:p>
            <a:r>
              <a:rPr lang="en-US" sz="3400" dirty="0" smtClean="0"/>
              <a:t>Full-time schedule</a:t>
            </a:r>
          </a:p>
          <a:p>
            <a:pPr lvl="1"/>
            <a:r>
              <a:rPr lang="en-US" sz="3400" dirty="0" smtClean="0"/>
              <a:t>English</a:t>
            </a:r>
          </a:p>
          <a:p>
            <a:pPr lvl="1"/>
            <a:r>
              <a:rPr lang="en-US" sz="3400" dirty="0" smtClean="0"/>
              <a:t>Math</a:t>
            </a:r>
          </a:p>
          <a:p>
            <a:pPr lvl="1"/>
            <a:r>
              <a:rPr lang="en-US" sz="3400" dirty="0" smtClean="0"/>
              <a:t>College 1</a:t>
            </a:r>
          </a:p>
          <a:p>
            <a:r>
              <a:rPr lang="en-US" sz="3400" dirty="0" smtClean="0"/>
              <a:t>Support and Engagement </a:t>
            </a:r>
          </a:p>
          <a:p>
            <a:pPr lvl="1"/>
            <a:r>
              <a:rPr lang="en-US" sz="3400" dirty="0" smtClean="0"/>
              <a:t>Orientation (Jam)</a:t>
            </a:r>
          </a:p>
          <a:p>
            <a:pPr lvl="1"/>
            <a:r>
              <a:rPr lang="en-US" sz="3400" dirty="0"/>
              <a:t>Career/Major exploration </a:t>
            </a:r>
            <a:endParaRPr lang="en-US" sz="3400" dirty="0" smtClean="0"/>
          </a:p>
          <a:p>
            <a:pPr lvl="1"/>
            <a:r>
              <a:rPr lang="en-US" sz="3400" dirty="0" smtClean="0"/>
              <a:t>Success Team (coaches, tutors, counselors)</a:t>
            </a:r>
          </a:p>
          <a:p>
            <a:pPr marL="0" indent="0">
              <a:buNone/>
            </a:pPr>
            <a:r>
              <a:rPr lang="en-US" sz="3400" dirty="0"/>
              <a:t>	</a:t>
            </a:r>
            <a:endParaRPr lang="en-US" sz="3400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555" y="2033194"/>
            <a:ext cx="4548846" cy="31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3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0800" y="1375470"/>
            <a:ext cx="7162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Share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how and why we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developed and scaled up Pasadena City College’s Pathways program. 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Gill Sans MT" panose="020B0502020104020203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Explain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how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l Sans MT" panose="020B0502020104020203" pitchFamily="34" charset="0"/>
              </a:rPr>
              <a:t>Pathways and the PCC Library work together to embed information literacy across the curriculum. </a:t>
            </a:r>
          </a:p>
          <a:p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5257800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14600" y="5943600"/>
            <a:ext cx="7239000" cy="0"/>
          </a:xfrm>
          <a:prstGeom prst="line">
            <a:avLst/>
          </a:prstGeom>
          <a:ln w="28575">
            <a:solidFill>
              <a:srgbClr val="7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1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7240" y="1115218"/>
            <a:ext cx="3700101" cy="24661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44070" y="195165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>
              <a:defRPr/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Notable College 1</a:t>
            </a:r>
          </a:p>
          <a:p>
            <a:pPr marL="396875">
              <a:defRPr/>
            </a:pP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Characteristics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281959" y="3048000"/>
            <a:ext cx="3671751" cy="0"/>
          </a:xfrm>
          <a:prstGeom prst="line">
            <a:avLst/>
          </a:prstGeom>
          <a:ln w="28575">
            <a:solidFill>
              <a:srgbClr val="7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44070" y="3581350"/>
            <a:ext cx="95832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Three-unit UC/CSU transferable course</a:t>
            </a:r>
          </a:p>
          <a:p>
            <a:pPr marL="342900" indent="-342900">
              <a:buFontTx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Required professional learning for interdisciplinary faculty</a:t>
            </a:r>
          </a:p>
          <a:p>
            <a:pPr marL="342900" indent="-342900">
              <a:buFontTx/>
              <a:buAutoNum type="arabicPeriod"/>
            </a:pPr>
            <a:r>
              <a:rPr lang="en-US" sz="2800" dirty="0">
                <a:solidFill>
                  <a:prstClr val="black"/>
                </a:solidFill>
              </a:rPr>
              <a:t>Housed in counseling; can be taught by anyone with a </a:t>
            </a:r>
            <a:r>
              <a:rPr lang="en-US" sz="2800" dirty="0" smtClean="0">
                <a:solidFill>
                  <a:prstClr val="black"/>
                </a:solidFill>
              </a:rPr>
              <a:t>Master’s</a:t>
            </a:r>
          </a:p>
          <a:p>
            <a:pPr marL="342900" indent="-342900">
              <a:buFontTx/>
              <a:buAutoNum type="arabicPeriod"/>
            </a:pPr>
            <a:r>
              <a:rPr lang="en-US" sz="2800" dirty="0" smtClean="0">
                <a:solidFill>
                  <a:prstClr val="black"/>
                </a:solidFill>
              </a:rPr>
              <a:t>Information literacy, critical reading, college success skills, career exploration 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mklein\Dropbox (First Year Pathways)\College One\Southland\First Year Pathway Student Conference-Southland 0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825" y="1358085"/>
            <a:ext cx="256032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61739"/>
            <a:ext cx="2560320" cy="18288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0" y="1308019"/>
            <a:ext cx="2819400" cy="187886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2063932" y="6172201"/>
            <a:ext cx="7918269" cy="1"/>
          </a:xfrm>
          <a:prstGeom prst="line">
            <a:avLst/>
          </a:prstGeom>
          <a:ln w="28575">
            <a:solidFill>
              <a:srgbClr val="7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896625" y="3726382"/>
            <a:ext cx="62528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College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One Book, One College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Pathways Student Conference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hlinkClick r:id="rId6"/>
              </a:rPr>
              <a:t>https://</a:t>
            </a:r>
            <a:r>
              <a:rPr lang="en-US" sz="2800" dirty="0" smtClean="0">
                <a:hlinkClick r:id="rId6"/>
              </a:rPr>
              <a:t>youtu.be/hXpRjHunfNA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402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664227" y="590413"/>
            <a:ext cx="5082208" cy="1412667"/>
          </a:xfrm>
        </p:spPr>
        <p:txBody>
          <a:bodyPr>
            <a:normAutofit/>
          </a:bodyPr>
          <a:lstStyle/>
          <a:p>
            <a:pPr algn="l"/>
            <a:r>
              <a:rPr lang="en-US" sz="6600" dirty="0" smtClean="0">
                <a:solidFill>
                  <a:schemeClr val="accent2"/>
                </a:solidFill>
              </a:rPr>
              <a:t>Pair / share</a:t>
            </a:r>
            <a:endParaRPr lang="en-US" sz="6600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4671391"/>
            <a:ext cx="12192000" cy="199445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 what extent is your library currently involved in initiatives such as First </a:t>
            </a:r>
            <a:r>
              <a:rPr lang="en-US" sz="2800" dirty="0"/>
              <a:t>Y</a:t>
            </a:r>
            <a:r>
              <a:rPr lang="en-US" sz="2800" dirty="0" smtClean="0"/>
              <a:t>ear </a:t>
            </a:r>
            <a:r>
              <a:rPr lang="en-US" sz="2800" dirty="0"/>
              <a:t>E</a:t>
            </a:r>
            <a:r>
              <a:rPr lang="en-US" sz="2800" dirty="0" smtClean="0"/>
              <a:t>xperience, Pathways, Equity, etc.?  </a:t>
            </a:r>
          </a:p>
          <a:p>
            <a:r>
              <a:rPr lang="en-US" sz="2800" dirty="0" smtClean="0"/>
              <a:t>What are your goals for your library’s involvement in this work?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AutoShape 2" descr="Image result for conversation"/>
          <p:cNvSpPr>
            <a:spLocks noChangeAspect="1" noChangeArrowheads="1"/>
          </p:cNvSpPr>
          <p:nvPr/>
        </p:nvSpPr>
        <p:spPr bwMode="auto">
          <a:xfrm>
            <a:off x="1905000" y="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912" y="2110744"/>
            <a:ext cx="3686175" cy="245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pathways / library 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Elements of Our Partnership</a:t>
            </a:r>
          </a:p>
          <a:p>
            <a:r>
              <a:rPr lang="en-US" sz="2800" dirty="0" smtClean="0"/>
              <a:t>Assessment </a:t>
            </a:r>
          </a:p>
          <a:p>
            <a:r>
              <a:rPr lang="en-US" sz="2800" dirty="0" smtClean="0"/>
              <a:t>Challenges</a:t>
            </a:r>
          </a:p>
          <a:p>
            <a:r>
              <a:rPr lang="en-US" sz="2800" dirty="0" smtClean="0"/>
              <a:t>Next Steps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441" y="3053967"/>
            <a:ext cx="4212601" cy="280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34973"/>
          </a:xfrm>
        </p:spPr>
        <p:txBody>
          <a:bodyPr/>
          <a:lstStyle/>
          <a:p>
            <a:r>
              <a:rPr lang="en-US" dirty="0" smtClean="0"/>
              <a:t>Research skills among first-year students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16" y="1387737"/>
            <a:ext cx="7269280" cy="5470264"/>
          </a:xfrm>
        </p:spPr>
      </p:pic>
    </p:spTree>
    <p:extLst>
      <p:ext uri="{BB962C8B-B14F-4D97-AF65-F5344CB8AC3E}">
        <p14:creationId xmlns:p14="http://schemas.microsoft.com/office/powerpoint/2010/main" val="14320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elements of our partnership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Collaboration on Research Poster Assignment</a:t>
            </a:r>
          </a:p>
          <a:p>
            <a:r>
              <a:rPr lang="en-US" sz="2800" dirty="0" smtClean="0"/>
              <a:t>Presentation at Summer Institute for College 1 Instructors</a:t>
            </a:r>
          </a:p>
          <a:p>
            <a:r>
              <a:rPr lang="en-US" sz="2800" dirty="0" smtClean="0"/>
              <a:t>One Book, One College selection available to unlimited users as </a:t>
            </a:r>
            <a:r>
              <a:rPr lang="en-US" sz="2800" dirty="0" err="1" smtClean="0"/>
              <a:t>ebook</a:t>
            </a:r>
            <a:endParaRPr lang="en-US" sz="2800" dirty="0" smtClean="0"/>
          </a:p>
          <a:p>
            <a:r>
              <a:rPr lang="en-US" sz="2800" dirty="0" smtClean="0"/>
              <a:t>Online Information Literacy Assignments</a:t>
            </a:r>
          </a:p>
          <a:p>
            <a:r>
              <a:rPr lang="en-US" sz="2800" dirty="0" smtClean="0"/>
              <a:t>Library Research Sessions</a:t>
            </a:r>
          </a:p>
          <a:p>
            <a:r>
              <a:rPr lang="en-US" sz="2800" dirty="0" smtClean="0"/>
              <a:t>Poster Conference Assessment</a:t>
            </a:r>
          </a:p>
          <a:p>
            <a:r>
              <a:rPr lang="en-US" sz="2800" dirty="0" smtClean="0"/>
              <a:t>Poster Showcase at the Library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707" y="3965859"/>
            <a:ext cx="3962400" cy="26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57" y="5592004"/>
            <a:ext cx="10810034" cy="68951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information literacy assignments: </a:t>
            </a:r>
            <a:r>
              <a:rPr lang="en-US" dirty="0" smtClean="0">
                <a:solidFill>
                  <a:schemeClr val="accent2"/>
                </a:solidFill>
              </a:rPr>
              <a:t>created in </a:t>
            </a:r>
            <a:r>
              <a:rPr lang="en-US" dirty="0" err="1" smtClean="0">
                <a:solidFill>
                  <a:schemeClr val="accent2"/>
                </a:solidFill>
              </a:rPr>
              <a:t>Softchalk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38" y="660109"/>
            <a:ext cx="9907793" cy="5017956"/>
          </a:xfrm>
        </p:spPr>
      </p:pic>
    </p:spTree>
    <p:extLst>
      <p:ext uri="{BB962C8B-B14F-4D97-AF65-F5344CB8AC3E}">
        <p14:creationId xmlns:p14="http://schemas.microsoft.com/office/powerpoint/2010/main" val="395252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435" y="5606540"/>
            <a:ext cx="10692822" cy="689514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Information literacy assignments: </a:t>
            </a:r>
            <a:r>
              <a:rPr lang="en-US" dirty="0" err="1" smtClean="0">
                <a:solidFill>
                  <a:schemeClr val="accent2"/>
                </a:solidFill>
              </a:rPr>
              <a:t>Proquest</a:t>
            </a:r>
            <a:r>
              <a:rPr lang="en-US" dirty="0" smtClean="0">
                <a:solidFill>
                  <a:schemeClr val="accent2"/>
                </a:solidFill>
              </a:rPr>
              <a:t> Research Companion videos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283" y="634823"/>
            <a:ext cx="9493256" cy="5055973"/>
          </a:xfrm>
        </p:spPr>
      </p:pic>
    </p:spTree>
    <p:extLst>
      <p:ext uri="{BB962C8B-B14F-4D97-AF65-F5344CB8AC3E}">
        <p14:creationId xmlns:p14="http://schemas.microsoft.com/office/powerpoint/2010/main" val="183848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97" y="567667"/>
            <a:ext cx="7851400" cy="516274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595785"/>
            <a:ext cx="9832210" cy="68951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Library research sessions: </a:t>
            </a:r>
            <a:r>
              <a:rPr lang="en-US" dirty="0" smtClean="0">
                <a:solidFill>
                  <a:schemeClr val="accent2"/>
                </a:solidFill>
              </a:rPr>
              <a:t>College 1 Research Guide (</a:t>
            </a:r>
            <a:r>
              <a:rPr lang="en-US" dirty="0" err="1" smtClean="0">
                <a:solidFill>
                  <a:schemeClr val="accent2"/>
                </a:solidFill>
              </a:rPr>
              <a:t>LibGuide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9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434419"/>
            <a:ext cx="6007867" cy="68951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2"/>
                </a:solidFill>
              </a:rPr>
              <a:t>Poster showcase at the library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44" y="806229"/>
            <a:ext cx="6267113" cy="4476739"/>
          </a:xfrm>
        </p:spPr>
      </p:pic>
    </p:spTree>
    <p:extLst>
      <p:ext uri="{BB962C8B-B14F-4D97-AF65-F5344CB8AC3E}">
        <p14:creationId xmlns:p14="http://schemas.microsoft.com/office/powerpoint/2010/main" val="61836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444" y="702156"/>
            <a:ext cx="11029616" cy="1013800"/>
          </a:xfrm>
        </p:spPr>
        <p:txBody>
          <a:bodyPr>
            <a:normAutofit/>
          </a:bodyPr>
          <a:lstStyle/>
          <a:p>
            <a:r>
              <a:rPr lang="en-US" dirty="0" smtClean="0"/>
              <a:t>How is your college doing?  </a:t>
            </a:r>
            <a:r>
              <a:rPr lang="en-US" dirty="0" err="1" smtClean="0"/>
              <a:t>Kahoot</a:t>
            </a:r>
            <a:r>
              <a:rPr lang="en-US" dirty="0" smtClean="0"/>
              <a:t>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827" y="849237"/>
            <a:ext cx="11029615" cy="36783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Online Information Literacy Assignments – graded quizzes</a:t>
            </a:r>
          </a:p>
          <a:p>
            <a:r>
              <a:rPr lang="en-US" sz="2800" dirty="0" smtClean="0"/>
              <a:t>Library Research Sessions – post-session student survey</a:t>
            </a:r>
          </a:p>
          <a:p>
            <a:r>
              <a:rPr lang="en-US" sz="2800" dirty="0" smtClean="0"/>
              <a:t>Poster Conference – librarians’ assessment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0275" y="3686050"/>
            <a:ext cx="5343712" cy="29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676" y="5445176"/>
            <a:ext cx="9240540" cy="68951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Library research sessions: </a:t>
            </a:r>
            <a:r>
              <a:rPr lang="en-US" dirty="0" smtClean="0">
                <a:solidFill>
                  <a:schemeClr val="accent2"/>
                </a:solidFill>
              </a:rPr>
              <a:t>Post-session student survey Fall 2017 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5577393"/>
              </p:ext>
            </p:extLst>
          </p:nvPr>
        </p:nvGraphicFramePr>
        <p:xfrm>
          <a:off x="447675" y="601663"/>
          <a:ext cx="11293475" cy="420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628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475643"/>
            <a:ext cx="8487504" cy="6913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Library research sessions: </a:t>
            </a:r>
            <a:r>
              <a:rPr lang="en-US" dirty="0" smtClean="0">
                <a:solidFill>
                  <a:schemeClr val="accent2"/>
                </a:solidFill>
              </a:rPr>
              <a:t>student voices Fall 2017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70" y="601200"/>
            <a:ext cx="11046730" cy="4199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“I didn’t realize we had so many resources available to us!”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“We were shown different ways to search so that we can find what’s relevant.”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“The databases are </a:t>
            </a:r>
            <a:r>
              <a:rPr lang="en-US" b="1" dirty="0" err="1" smtClean="0">
                <a:solidFill>
                  <a:schemeClr val="accent2"/>
                </a:solidFill>
              </a:rPr>
              <a:t>gonna</a:t>
            </a:r>
            <a:r>
              <a:rPr lang="en-US" b="1" dirty="0" smtClean="0">
                <a:solidFill>
                  <a:schemeClr val="accent2"/>
                </a:solidFill>
              </a:rPr>
              <a:t> help a lot for this project.”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“Can help me do research projects not just in College 1 but in all my classes.”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995082" y="957430"/>
            <a:ext cx="10085294" cy="3679116"/>
          </a:xfrm>
          <a:prstGeom prst="wedgeEllipseCallout">
            <a:avLst>
              <a:gd name="adj1" fmla="val -21654"/>
              <a:gd name="adj2" fmla="val 7595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2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434" y="5445176"/>
            <a:ext cx="7347194" cy="689514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Poster conference: </a:t>
            </a:r>
            <a:r>
              <a:rPr lang="en-US" dirty="0" smtClean="0">
                <a:solidFill>
                  <a:schemeClr val="accent2"/>
                </a:solidFill>
              </a:rPr>
              <a:t>librarians’ assessment Fall 2017 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789908"/>
              </p:ext>
            </p:extLst>
          </p:nvPr>
        </p:nvGraphicFramePr>
        <p:xfrm>
          <a:off x="469190" y="676966"/>
          <a:ext cx="5587365" cy="420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4021820105"/>
              </p:ext>
            </p:extLst>
          </p:nvPr>
        </p:nvGraphicFramePr>
        <p:xfrm>
          <a:off x="5538993" y="676966"/>
          <a:ext cx="5885628" cy="41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5683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475643"/>
            <a:ext cx="6368248" cy="6913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Poster Conference: </a:t>
            </a:r>
            <a:r>
              <a:rPr lang="en-US" dirty="0" smtClean="0">
                <a:solidFill>
                  <a:schemeClr val="accent2"/>
                </a:solidFill>
              </a:rPr>
              <a:t>student voices Fall 2017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270" y="601200"/>
            <a:ext cx="11292840" cy="42048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“I learned research involves trial and error.”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“Not all Internet sources are reliable. They can be false or exaggerated.”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“I learned how to simplify search results by using good keywords.”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“Databases make it easier to find specifically what’s needed.”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“I had to try more than one database to find the best source for my topic.”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751719" y="971619"/>
            <a:ext cx="10555941" cy="3679116"/>
          </a:xfrm>
          <a:prstGeom prst="wedgeEllipseCallout">
            <a:avLst>
              <a:gd name="adj1" fmla="val -21654"/>
              <a:gd name="adj2" fmla="val 7595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2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set: Explore information literacy in college 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Take a moment to scan the variety of texts</a:t>
            </a:r>
          </a:p>
          <a:p>
            <a:r>
              <a:rPr lang="en-US" sz="2800" dirty="0" smtClean="0"/>
              <a:t>Select one or two that you would like to explore in depth</a:t>
            </a:r>
          </a:p>
          <a:p>
            <a:r>
              <a:rPr lang="en-US" sz="2800" dirty="0" smtClean="0"/>
              <a:t>What questions or ideas does this text generate for you?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537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Scalability </a:t>
            </a:r>
          </a:p>
          <a:p>
            <a:r>
              <a:rPr lang="en-US" sz="2800" dirty="0" smtClean="0"/>
              <a:t>Interdisciplinary Professional Learning</a:t>
            </a:r>
          </a:p>
          <a:p>
            <a:r>
              <a:rPr lang="en-US" sz="2800" dirty="0" smtClean="0"/>
              <a:t>Prioritizing Information Literacy Outcomes</a:t>
            </a:r>
          </a:p>
          <a:p>
            <a:r>
              <a:rPr lang="en-US" sz="2800" dirty="0" smtClean="0"/>
              <a:t>Assessment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872" y="2655309"/>
            <a:ext cx="4294935" cy="27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417429"/>
            <a:ext cx="11029615" cy="368037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Poster Party! </a:t>
            </a:r>
          </a:p>
          <a:p>
            <a:r>
              <a:rPr lang="en-US" sz="2800" dirty="0" smtClean="0"/>
              <a:t>“</a:t>
            </a:r>
            <a:r>
              <a:rPr lang="en-US" sz="2800" dirty="0" err="1" smtClean="0"/>
              <a:t>Presearch</a:t>
            </a:r>
            <a:r>
              <a:rPr lang="en-US" sz="2800" dirty="0" smtClean="0"/>
              <a:t>” Assignment </a:t>
            </a:r>
          </a:p>
          <a:p>
            <a:r>
              <a:rPr lang="en-US" sz="2800" dirty="0" smtClean="0"/>
              <a:t>College 1 STEM Collaboration </a:t>
            </a:r>
          </a:p>
          <a:p>
            <a:r>
              <a:rPr lang="en-US" sz="2800" dirty="0" smtClean="0"/>
              <a:t>College 1 Reader becoming an Open Educational Resource (OER)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14" y="2075791"/>
            <a:ext cx="4788593" cy="251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3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551" y="514277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Proxima Nova" panose="020B0604020202020204" charset="0"/>
                <a:cs typeface="Arial" panose="020B0604020202020204" pitchFamily="34" charset="0"/>
              </a:rPr>
              <a:t>Persistence – 2012-2013 Cohorts</a:t>
            </a:r>
          </a:p>
        </p:txBody>
      </p:sp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804588"/>
              </p:ext>
            </p:extLst>
          </p:nvPr>
        </p:nvGraphicFramePr>
        <p:xfrm>
          <a:off x="2464343" y="1959024"/>
          <a:ext cx="7294416" cy="4457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9225833" y="6416724"/>
            <a:ext cx="24913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Arial"/>
                <a:sym typeface="Arial"/>
                <a:rtl val="0"/>
              </a:rPr>
              <a:t>UCLA, Social Research Methodology Group, 2015</a:t>
            </a:r>
          </a:p>
        </p:txBody>
      </p:sp>
    </p:spTree>
    <p:extLst>
      <p:ext uri="{BB962C8B-B14F-4D97-AF65-F5344CB8AC3E}">
        <p14:creationId xmlns:p14="http://schemas.microsoft.com/office/powerpoint/2010/main" val="13800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773" y="595395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Proxima Nova" panose="020B0604020202020204" charset="0"/>
                <a:cs typeface="Arial" panose="020B0604020202020204" pitchFamily="34" charset="0"/>
              </a:rPr>
              <a:t>Persistence by Race – 2012-2013 Cohorts</a:t>
            </a:r>
          </a:p>
        </p:txBody>
      </p:sp>
      <p:graphicFrame>
        <p:nvGraphicFramePr>
          <p:cNvPr id="5" name="Char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799459"/>
              </p:ext>
            </p:extLst>
          </p:nvPr>
        </p:nvGraphicFramePr>
        <p:xfrm>
          <a:off x="2873104" y="2040141"/>
          <a:ext cx="6392784" cy="438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9265888" y="6429261"/>
            <a:ext cx="24913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Arial"/>
                <a:sym typeface="Arial"/>
                <a:rtl val="0"/>
              </a:rPr>
              <a:t>UCLA, Social Research Methodology Group, 2015</a:t>
            </a:r>
          </a:p>
        </p:txBody>
      </p:sp>
    </p:spTree>
    <p:extLst>
      <p:ext uri="{BB962C8B-B14F-4D97-AF65-F5344CB8AC3E}">
        <p14:creationId xmlns:p14="http://schemas.microsoft.com/office/powerpoint/2010/main" val="25218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students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47707" y="2215759"/>
            <a:ext cx="5984515" cy="3787008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63093" y="2108499"/>
            <a:ext cx="5720178" cy="389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21635"/>
            <a:ext cx="9144000" cy="79513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Proxima Nova" panose="020B0604020202020204" charset="0"/>
                <a:cs typeface="Arial" panose="020B0604020202020204" pitchFamily="34" charset="0"/>
              </a:rPr>
              <a:t>Transfer Status – 2012-2013 Cohorts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838326" y="2362202"/>
          <a:ext cx="8515351" cy="28138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2432"/>
                <a:gridCol w="824665"/>
                <a:gridCol w="973565"/>
                <a:gridCol w="870043"/>
                <a:gridCol w="928187"/>
                <a:gridCol w="756750"/>
                <a:gridCol w="1041479"/>
                <a:gridCol w="817240"/>
                <a:gridCol w="980990"/>
              </a:tblGrid>
              <a:tr h="3238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Proxima Nova" panose="020B0604020202020204" charset="0"/>
                        </a:rPr>
                        <a:t> </a:t>
                      </a:r>
                      <a:endParaRPr lang="en-US" sz="900" dirty="0"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rgbClr val="8E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Proxima Nova" panose="020B0604020202020204" charset="0"/>
                        </a:rPr>
                        <a:t>Transfer-Directed</a:t>
                      </a:r>
                      <a:endParaRPr lang="en-US" sz="1200" dirty="0"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rgbClr val="8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Proxima Nova" panose="020B0604020202020204" charset="0"/>
                        </a:rPr>
                        <a:t>Transfer-Prepared</a:t>
                      </a:r>
                      <a:endParaRPr lang="en-US" sz="1200" dirty="0"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rgbClr val="8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Proxima Nova" panose="020B0604020202020204" charset="0"/>
                        </a:rPr>
                        <a:t>Transfer-Ready</a:t>
                      </a:r>
                      <a:endParaRPr lang="en-US" sz="1200" dirty="0"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rgbClr val="8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Proxima Nova" panose="020B0604020202020204" charset="0"/>
                        </a:rPr>
                        <a:t>Total Students</a:t>
                      </a:r>
                      <a:endParaRPr lang="en-US" sz="1200" dirty="0"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rgbClr val="8E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98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Pathways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N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on-Pathways 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Pathways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N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on-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Pathways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Pathways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N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on-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Pathways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Pathways N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N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on-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Pathways 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5367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Latino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19%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5%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17%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6%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8%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303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tx1"/>
                          </a:solidFill>
                          <a:effectLst/>
                        </a:rPr>
                        <a:t>2,053</a:t>
                      </a:r>
                      <a:endParaRPr lang="en-US" sz="12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</a:tr>
              <a:tr h="5367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African American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7%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195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67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 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Proxima Nova" panose="020B0604020202020204" charset="0"/>
                        </a:rPr>
                        <a:t>Overall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Proxima Nova" panose="020B060402020202020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31%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13%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28%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13%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19%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9%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620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4,035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50585" marR="50585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8176612" y="5772476"/>
            <a:ext cx="249138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  <a:cs typeface="Arial"/>
                <a:sym typeface="Arial"/>
                <a:rtl val="0"/>
              </a:rPr>
              <a:t>UCLA, Social Research Methodology Group, 2015</a:t>
            </a:r>
          </a:p>
        </p:txBody>
      </p:sp>
    </p:spTree>
    <p:extLst>
      <p:ext uri="{BB962C8B-B14F-4D97-AF65-F5344CB8AC3E}">
        <p14:creationId xmlns:p14="http://schemas.microsoft.com/office/powerpoint/2010/main" val="28269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161364" y="4949171"/>
            <a:ext cx="10993438" cy="1474787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Questions? Comments?</a:t>
            </a:r>
            <a:endParaRPr lang="en-US" sz="32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408" y="1129646"/>
            <a:ext cx="5467350" cy="3819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373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bmklein\Dropbox (First Year Pathways)\First KWest\IMG_0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6286500" cy="419100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9706" y="5402759"/>
            <a:ext cx="6035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Leadership Retreat 2010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286000" y="6172200"/>
            <a:ext cx="7543800" cy="0"/>
          </a:xfrm>
          <a:prstGeom prst="line">
            <a:avLst/>
          </a:prstGeom>
          <a:ln w="28575">
            <a:solidFill>
              <a:srgbClr val="7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13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0" y="3084445"/>
            <a:ext cx="4572000" cy="19800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9250" indent="-349250" algn="ctr">
              <a:spcBef>
                <a:spcPts val="2000"/>
              </a:spcBef>
            </a:pPr>
            <a:r>
              <a:rPr lang="en-US" sz="5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5,537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algn="ctr">
              <a:spcBef>
                <a:spcPts val="2000"/>
              </a:spcBef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Number of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first-time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students who enrolled at PCC in 2004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Developing a sense of urgency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86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Calibri" panose="020F0502020204030204" pitchFamily="34" charset="0"/>
              </a:rPr>
              <a:t>The 5,537 Six Years Later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Non-Dev Education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	N = 2,129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10% earned an AA/AS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4% earned a certificate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41% transferred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55% had no discernible milestone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Developmental Education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	N = 3,408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12% earned an AA/AS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5% earned a certificate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25% transferred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69% had no discernible milestone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0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781" y="5473146"/>
            <a:ext cx="8895280" cy="622267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</a:rPr>
              <a:t>High-Impact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Quality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Scale</a:t>
            </a:r>
          </a:p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974035"/>
            <a:ext cx="731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“Until colleges make high-impact practices inescapable for all students who need them, these practices will be only minimally effective in promoting the major gains sought in student success and completion.”  </a:t>
            </a:r>
          </a:p>
          <a:p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 Matter of Degrees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, CCSSE, 2013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366" y="2781025"/>
            <a:ext cx="3581400" cy="25573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2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6413764" y="559436"/>
            <a:ext cx="3657600" cy="5317563"/>
          </a:xfrm>
        </p:spPr>
        <p:txBody>
          <a:bodyPr>
            <a:normAutofit fontScale="32500" lnSpcReduction="20000"/>
          </a:bodyPr>
          <a:lstStyle/>
          <a:p>
            <a:pPr marL="973138" indent="-576263">
              <a:spcBef>
                <a:spcPts val="0"/>
              </a:spcBef>
              <a:spcAft>
                <a:spcPts val="2500"/>
              </a:spcAft>
              <a:buFont typeface="+mj-lt"/>
              <a:buAutoNum type="arabicPeriod" startAt="6"/>
            </a:pPr>
            <a:r>
              <a:rPr lang="en-US" sz="6200" b="1" dirty="0">
                <a:solidFill>
                  <a:srgbClr val="9E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Undergraduate Research</a:t>
            </a:r>
          </a:p>
          <a:p>
            <a:pPr marL="973138" indent="-576263">
              <a:spcBef>
                <a:spcPts val="0"/>
              </a:spcBef>
              <a:spcAft>
                <a:spcPts val="2500"/>
              </a:spcAft>
              <a:buFont typeface="+mj-lt"/>
              <a:buAutoNum type="arabicPeriod" startAt="6"/>
            </a:pPr>
            <a:r>
              <a:rPr lang="en-US" sz="6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Diversity/Global Learning</a:t>
            </a:r>
          </a:p>
          <a:p>
            <a:pPr marL="973138" indent="-576263">
              <a:spcBef>
                <a:spcPts val="0"/>
              </a:spcBef>
              <a:spcAft>
                <a:spcPts val="2500"/>
              </a:spcAft>
              <a:buFont typeface="+mj-lt"/>
              <a:buAutoNum type="arabicPeriod" startAt="6"/>
            </a:pPr>
            <a:r>
              <a:rPr lang="en-US" sz="6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Service Learning, Community-Based Learning</a:t>
            </a:r>
          </a:p>
          <a:p>
            <a:pPr marL="973138" indent="-576263">
              <a:spcBef>
                <a:spcPts val="0"/>
              </a:spcBef>
              <a:spcAft>
                <a:spcPts val="2500"/>
              </a:spcAft>
              <a:buFont typeface="+mj-lt"/>
              <a:buAutoNum type="arabicPeriod" startAt="6"/>
            </a:pPr>
            <a:r>
              <a:rPr lang="en-US" sz="62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Internships</a:t>
            </a:r>
          </a:p>
          <a:p>
            <a:pPr marL="973138" indent="-576263">
              <a:spcBef>
                <a:spcPts val="0"/>
              </a:spcBef>
              <a:spcAft>
                <a:spcPts val="2500"/>
              </a:spcAft>
              <a:buFont typeface="+mj-lt"/>
              <a:buAutoNum type="arabicPeriod" startAt="6"/>
            </a:pPr>
            <a:r>
              <a:rPr lang="en-US" sz="6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Capstone Courses and </a:t>
            </a:r>
            <a:r>
              <a:rPr lang="en-US" sz="6200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Projects</a:t>
            </a:r>
          </a:p>
          <a:p>
            <a:pPr marL="973138" indent="-576263">
              <a:spcBef>
                <a:spcPts val="0"/>
              </a:spcBef>
              <a:spcAft>
                <a:spcPts val="2500"/>
              </a:spcAft>
              <a:buFont typeface="+mj-lt"/>
              <a:buAutoNum type="arabicPeriod" startAt="6"/>
            </a:pPr>
            <a:r>
              <a:rPr lang="en-US" sz="6200" b="1" dirty="0" err="1" smtClean="0">
                <a:solidFill>
                  <a:srgbClr val="7030A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ePortfolio</a:t>
            </a:r>
            <a:endParaRPr lang="en-US" sz="6200" b="1" dirty="0">
              <a:solidFill>
                <a:srgbClr val="7030A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1898335" y="559436"/>
            <a:ext cx="3657600" cy="4852987"/>
          </a:xfrm>
        </p:spPr>
        <p:txBody>
          <a:bodyPr>
            <a:normAutofit fontScale="40000" lnSpcReduction="20000"/>
          </a:bodyPr>
          <a:lstStyle/>
          <a:p>
            <a:pPr marL="911225" indent="-514350">
              <a:spcBef>
                <a:spcPts val="0"/>
              </a:spcBef>
              <a:spcAft>
                <a:spcPts val="2500"/>
              </a:spcAft>
              <a:buFont typeface="+mj-lt"/>
              <a:buAutoNum type="arabicPeriod"/>
            </a:pPr>
            <a:r>
              <a:rPr lang="en-US" sz="5000" b="1" dirty="0">
                <a:solidFill>
                  <a:srgbClr val="9E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First Year Seminars and Experiences</a:t>
            </a:r>
          </a:p>
          <a:p>
            <a:pPr marL="911225" indent="-514350">
              <a:spcBef>
                <a:spcPts val="0"/>
              </a:spcBef>
              <a:spcAft>
                <a:spcPts val="2500"/>
              </a:spcAft>
              <a:buFont typeface="+mj-lt"/>
              <a:buAutoNum type="arabicPeriod"/>
            </a:pPr>
            <a:r>
              <a:rPr lang="en-US" sz="5000" b="1" dirty="0">
                <a:solidFill>
                  <a:srgbClr val="9E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Common Intellectual Experiences</a:t>
            </a:r>
          </a:p>
          <a:p>
            <a:pPr marL="911225" indent="-514350">
              <a:spcBef>
                <a:spcPts val="0"/>
              </a:spcBef>
              <a:spcAft>
                <a:spcPts val="2500"/>
              </a:spcAft>
              <a:buFont typeface="+mj-lt"/>
              <a:buAutoNum type="arabicPeriod"/>
            </a:pPr>
            <a:r>
              <a:rPr lang="en-US" sz="5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Learning Communities</a:t>
            </a:r>
          </a:p>
          <a:p>
            <a:pPr marL="911225" indent="-514350">
              <a:spcBef>
                <a:spcPts val="0"/>
              </a:spcBef>
              <a:spcAft>
                <a:spcPts val="2500"/>
              </a:spcAft>
              <a:buFont typeface="+mj-lt"/>
              <a:buAutoNum type="arabicPeriod"/>
            </a:pPr>
            <a:r>
              <a:rPr lang="en-US" sz="5000" b="1" dirty="0">
                <a:solidFill>
                  <a:srgbClr val="9E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Writing-Intensive Courses</a:t>
            </a:r>
          </a:p>
          <a:p>
            <a:pPr marL="911225" indent="-514350">
              <a:spcBef>
                <a:spcPts val="0"/>
              </a:spcBef>
              <a:spcAft>
                <a:spcPts val="2500"/>
              </a:spcAft>
              <a:buFont typeface="+mj-lt"/>
              <a:buAutoNum type="arabicPeriod"/>
            </a:pPr>
            <a:r>
              <a:rPr lang="en-US" sz="5000" b="1" dirty="0">
                <a:solidFill>
                  <a:srgbClr val="9E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Collaborative Assignments and Projects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324479" y="5673725"/>
            <a:ext cx="7467600" cy="5365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High-Impact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Practices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887108" y="695962"/>
            <a:ext cx="7053313" cy="4396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SzPct val="106000"/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17904" indent="-514350">
              <a:spcBef>
                <a:spcPts val="0"/>
              </a:spcBef>
              <a:spcAft>
                <a:spcPts val="2500"/>
              </a:spcAft>
              <a:buClr>
                <a:srgbClr val="726056"/>
              </a:buClr>
              <a:buFont typeface="+mj-lt"/>
              <a:buAutoNum type="arabicPeriod"/>
            </a:pP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2558" y="6248400"/>
            <a:ext cx="6171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Association of American Colleges and Universities,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2017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7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940</TotalTime>
  <Words>793</Words>
  <Application>Microsoft Office PowerPoint</Application>
  <PresentationFormat>Widescreen</PresentationFormat>
  <Paragraphs>200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MS Mincho</vt:lpstr>
      <vt:lpstr>Arial</vt:lpstr>
      <vt:lpstr>Calibri</vt:lpstr>
      <vt:lpstr>Cambria</vt:lpstr>
      <vt:lpstr>Gill Sans MT</vt:lpstr>
      <vt:lpstr>Proxima Nova</vt:lpstr>
      <vt:lpstr>Tahoma</vt:lpstr>
      <vt:lpstr>Times New Roman</vt:lpstr>
      <vt:lpstr>Wingdings</vt:lpstr>
      <vt:lpstr>Wingdings 2</vt:lpstr>
      <vt:lpstr>Dividend</vt:lpstr>
      <vt:lpstr>Pasadena City College library /  pathways partnership</vt:lpstr>
      <vt:lpstr>PowerPoint Presentation</vt:lpstr>
      <vt:lpstr>How is your college doing?  Kahoot!!!</vt:lpstr>
      <vt:lpstr>Our students</vt:lpstr>
      <vt:lpstr>PowerPoint Presentation</vt:lpstr>
      <vt:lpstr>Developing a sense of urgency</vt:lpstr>
      <vt:lpstr>The 5,537 Six Years Later</vt:lpstr>
      <vt:lpstr>High-Impact Practices</vt:lpstr>
      <vt:lpstr>High-Impact Practices</vt:lpstr>
      <vt:lpstr>General education outcome #3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Pathways growth</vt:lpstr>
      <vt:lpstr>Pathways Requirements</vt:lpstr>
      <vt:lpstr>PowerPoint Presentation</vt:lpstr>
      <vt:lpstr>PowerPoint Presentation</vt:lpstr>
      <vt:lpstr>Pair / share</vt:lpstr>
      <vt:lpstr>pathways / library partnership</vt:lpstr>
      <vt:lpstr>Research skills among first-year students</vt:lpstr>
      <vt:lpstr>elements of our partnership</vt:lpstr>
      <vt:lpstr>information literacy assignments: created in Softchalk</vt:lpstr>
      <vt:lpstr>Information literacy assignments: Proquest Research Companion videos</vt:lpstr>
      <vt:lpstr>Library research sessions: College 1 Research Guide (LibGuide)</vt:lpstr>
      <vt:lpstr>Poster showcase at the library</vt:lpstr>
      <vt:lpstr>Assessment </vt:lpstr>
      <vt:lpstr>Library research sessions: Post-session student survey Fall 2017 </vt:lpstr>
      <vt:lpstr>Library research sessions: student voices Fall 2017</vt:lpstr>
      <vt:lpstr>Poster conference: librarians’ assessment Fall 2017 </vt:lpstr>
      <vt:lpstr>Poster Conference: student voices Fall 2017</vt:lpstr>
      <vt:lpstr>Text set: Explore information literacy in college 1</vt:lpstr>
      <vt:lpstr>challenges</vt:lpstr>
      <vt:lpstr>Next steps </vt:lpstr>
      <vt:lpstr>Persistence – 2012-2013 Cohorts</vt:lpstr>
      <vt:lpstr>Persistence by Race – 2012-2013 Cohorts</vt:lpstr>
      <vt:lpstr>Transfer Status – 2012-2013 Cohorts</vt:lpstr>
      <vt:lpstr>Questions? Comments?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Pcc library / pathways partnership</dc:title>
  <dc:creator>Kathryn E. McGuire</dc:creator>
  <cp:lastModifiedBy>Kathryn E. McGuire</cp:lastModifiedBy>
  <cp:revision>67</cp:revision>
  <dcterms:created xsi:type="dcterms:W3CDTF">2018-02-13T19:12:07Z</dcterms:created>
  <dcterms:modified xsi:type="dcterms:W3CDTF">2018-03-06T22:48:51Z</dcterms:modified>
</cp:coreProperties>
</file>